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Instrument Sans Semi Bold"/>
      <p:regular r:id="rId14"/>
    </p:embeddedFont>
    <p:embeddedFont>
      <p:font typeface="Instrument Sans Semi Bold"/>
      <p:regular r:id="rId15"/>
    </p:embeddedFon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Medium"/>
      <p:regular r:id="rId18"/>
    </p:embeddedFont>
    <p:embeddedFont>
      <p:font typeface="Instrument Sans Medium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6003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Predicting Customer Churn with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68316"/>
            <a:ext cx="46030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An Internship Project Presentation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6280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Presented by: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Mansi Das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98086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project explores how machine learning models can identify at-risk customers before they leave, enabling targeted retention strategies that reduce business costs.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357" y="595074"/>
            <a:ext cx="6067663" cy="676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Business Challenge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57357" y="1812250"/>
            <a:ext cx="4589026" cy="405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Why Customer Churn Matters</a:t>
            </a:r>
            <a:endParaRPr lang="en-US" sz="2550" dirty="0"/>
          </a:p>
        </p:txBody>
      </p:sp>
      <p:sp>
        <p:nvSpPr>
          <p:cNvPr id="4" name="Text 2"/>
          <p:cNvSpPr/>
          <p:nvPr/>
        </p:nvSpPr>
        <p:spPr>
          <a:xfrm>
            <a:off x="757357" y="2434233"/>
            <a:ext cx="6975991" cy="103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churn — when customers stop using a service — represents a significant cost for businesses. Acquiring new customers is typically 5-25 times more expensive than retaining existing ones.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357" y="3689271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Objective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57357" y="4243745"/>
            <a:ext cx="6975991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Build and evaluate machine learning models to accurately predict which customers are likely to churn, enabling proactive intervention.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357" y="5152549"/>
            <a:ext cx="2705100" cy="3381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57357" y="5707023"/>
            <a:ext cx="6975991" cy="1038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WA_Fn-UseC_-Telco-Customer-Churn dataset contains 7,043 customer records with 20 features capturing demographics, services, and billing information.</a:t>
            </a:r>
            <a:endParaRPr lang="en-US" sz="17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8891" y="1839278"/>
            <a:ext cx="5611654" cy="56116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0543" y="749141"/>
            <a:ext cx="7615714" cy="1159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Preprocessing &amp; Feature Engineering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250543" y="2187416"/>
            <a:ext cx="3715107" cy="2999184"/>
          </a:xfrm>
          <a:prstGeom prst="roundRect">
            <a:avLst>
              <a:gd name="adj" fmla="val 5569"/>
            </a:avLst>
          </a:prstGeom>
          <a:solidFill>
            <a:srgbClr val="CEE6FD"/>
          </a:solidFill>
          <a:ln/>
        </p:spPr>
      </p:sp>
      <p:sp>
        <p:nvSpPr>
          <p:cNvPr id="5" name="Shape 2"/>
          <p:cNvSpPr/>
          <p:nvPr/>
        </p:nvSpPr>
        <p:spPr>
          <a:xfrm>
            <a:off x="6436043" y="2372916"/>
            <a:ext cx="556736" cy="556736"/>
          </a:xfrm>
          <a:prstGeom prst="roundRect">
            <a:avLst>
              <a:gd name="adj" fmla="val 16422659"/>
            </a:avLst>
          </a:prstGeom>
          <a:solidFill>
            <a:srgbClr val="84C1FA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9157" y="2526030"/>
            <a:ext cx="250507" cy="2505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36043" y="3115151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Cleaning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6436043" y="3516392"/>
            <a:ext cx="3344108" cy="1187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Converted TotalCharges to numeric format and filled missing values using the median to preserve data integrity whilst avoiding skew from outliers.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10151150" y="2187416"/>
            <a:ext cx="3715107" cy="2999184"/>
          </a:xfrm>
          <a:prstGeom prst="roundRect">
            <a:avLst>
              <a:gd name="adj" fmla="val 5569"/>
            </a:avLst>
          </a:prstGeom>
          <a:solidFill>
            <a:srgbClr val="CEE6FD"/>
          </a:solidFill>
          <a:ln/>
        </p:spPr>
      </p:sp>
      <p:sp>
        <p:nvSpPr>
          <p:cNvPr id="10" name="Shape 6"/>
          <p:cNvSpPr/>
          <p:nvPr/>
        </p:nvSpPr>
        <p:spPr>
          <a:xfrm>
            <a:off x="10336649" y="2372916"/>
            <a:ext cx="556736" cy="556736"/>
          </a:xfrm>
          <a:prstGeom prst="roundRect">
            <a:avLst>
              <a:gd name="adj" fmla="val 16422659"/>
            </a:avLst>
          </a:prstGeom>
          <a:solidFill>
            <a:srgbClr val="84C1FA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489763" y="2526030"/>
            <a:ext cx="250507" cy="25050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36649" y="3115151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Encoding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10336649" y="3516392"/>
            <a:ext cx="3344108" cy="1484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Mapped binary categorical features (gender, Partner, Dependents) to 0/1 and applied One-Hot Encoding to multi-class features like InternetService and PaymentMethod.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6250543" y="5372100"/>
            <a:ext cx="7615714" cy="2108359"/>
          </a:xfrm>
          <a:prstGeom prst="roundRect">
            <a:avLst>
              <a:gd name="adj" fmla="val 7922"/>
            </a:avLst>
          </a:prstGeom>
          <a:solidFill>
            <a:srgbClr val="CEE6FD"/>
          </a:solidFill>
          <a:ln/>
        </p:spPr>
      </p:sp>
      <p:sp>
        <p:nvSpPr>
          <p:cNvPr id="15" name="Shape 10"/>
          <p:cNvSpPr/>
          <p:nvPr/>
        </p:nvSpPr>
        <p:spPr>
          <a:xfrm>
            <a:off x="6436043" y="5557599"/>
            <a:ext cx="556736" cy="556736"/>
          </a:xfrm>
          <a:prstGeom prst="roundRect">
            <a:avLst>
              <a:gd name="adj" fmla="val 16422659"/>
            </a:avLst>
          </a:prstGeom>
          <a:solidFill>
            <a:srgbClr val="84C1FA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89157" y="5710714"/>
            <a:ext cx="250507" cy="25050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36043" y="6299835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 Variable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6436043" y="6701076"/>
            <a:ext cx="7244715" cy="5938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Transformed the Churn column from "Yes"/"No" text labels to binary values (1/0) for model compatibility.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31444"/>
            <a:ext cx="114195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Methodology: Preparing for Model Training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9385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548896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7232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Feature Scaling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213622"/>
            <a:ext cx="419635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Applied StandardScaler to normalise all features, ensuring optimal performance for distance-based algorithms like Logistic Regression and neural networks.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319385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548896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723203"/>
            <a:ext cx="31270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Data Splitting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4213622"/>
            <a:ext cx="419635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Divided the dataset into 80% training and 20% testing sets, using stratified sampling to maintain the proportion of churned versus non-churned customers in both sets.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319385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548896"/>
            <a:ext cx="4196358" cy="3048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723203"/>
            <a:ext cx="34370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Handling Class Imbalance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4213622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Stratification was crucial given the imbalanced nature of churn data, where typically fewer customers churn than remain active.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37116"/>
            <a:ext cx="439971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Model Experimentation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280190" y="1471374"/>
            <a:ext cx="755642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 identify the most effective approach, we trained and compared four distinct classification algorithms, each with unique strengths.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280190" y="2158127"/>
            <a:ext cx="7556421" cy="1214557"/>
          </a:xfrm>
          <a:prstGeom prst="roundRect">
            <a:avLst>
              <a:gd name="adj" fmla="val 1176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03050" y="2180987"/>
            <a:ext cx="635079" cy="1168837"/>
          </a:xfrm>
          <a:prstGeom prst="roundRect">
            <a:avLst>
              <a:gd name="adj" fmla="val 18182"/>
            </a:avLst>
          </a:prstGeom>
          <a:solidFill>
            <a:srgbClr val="CEE6FD"/>
          </a:solidFill>
          <a:ln/>
        </p:spPr>
      </p:sp>
      <p:sp>
        <p:nvSpPr>
          <p:cNvPr id="7" name="Text 4"/>
          <p:cNvSpPr/>
          <p:nvPr/>
        </p:nvSpPr>
        <p:spPr>
          <a:xfrm>
            <a:off x="6501527" y="2616518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7096839" y="2339697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Logistic Regression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7096839" y="2682954"/>
            <a:ext cx="655820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reliable baseline model for binary classification, offering interpretability and solid performance on linearly separable data.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280190" y="3531394"/>
            <a:ext cx="7556421" cy="1214557"/>
          </a:xfrm>
          <a:prstGeom prst="roundRect">
            <a:avLst>
              <a:gd name="adj" fmla="val 1176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6303050" y="3554254"/>
            <a:ext cx="635079" cy="1168837"/>
          </a:xfrm>
          <a:prstGeom prst="roundRect">
            <a:avLst>
              <a:gd name="adj" fmla="val 18182"/>
            </a:avLst>
          </a:prstGeom>
          <a:solidFill>
            <a:srgbClr val="CEE6FD"/>
          </a:solidFill>
          <a:ln/>
        </p:spPr>
      </p:sp>
      <p:sp>
        <p:nvSpPr>
          <p:cNvPr id="12" name="Text 9"/>
          <p:cNvSpPr/>
          <p:nvPr/>
        </p:nvSpPr>
        <p:spPr>
          <a:xfrm>
            <a:off x="6501527" y="3989784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096839" y="3712964"/>
            <a:ext cx="233457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Random Forest Classifier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096839" y="4056221"/>
            <a:ext cx="655820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 ensemble method combining multiple decision trees, known for robustness and ability to handle complex, non-linear relationships.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6280190" y="4904661"/>
            <a:ext cx="7556421" cy="1214557"/>
          </a:xfrm>
          <a:prstGeom prst="roundRect">
            <a:avLst>
              <a:gd name="adj" fmla="val 1176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16" name="Shape 13"/>
          <p:cNvSpPr/>
          <p:nvPr/>
        </p:nvSpPr>
        <p:spPr>
          <a:xfrm>
            <a:off x="6303050" y="4927521"/>
            <a:ext cx="635079" cy="1168837"/>
          </a:xfrm>
          <a:prstGeom prst="roundRect">
            <a:avLst>
              <a:gd name="adj" fmla="val 18182"/>
            </a:avLst>
          </a:prstGeom>
          <a:solidFill>
            <a:srgbClr val="CEE6FD"/>
          </a:solidFill>
          <a:ln/>
        </p:spPr>
      </p:sp>
      <p:sp>
        <p:nvSpPr>
          <p:cNvPr id="17" name="Text 14"/>
          <p:cNvSpPr/>
          <p:nvPr/>
        </p:nvSpPr>
        <p:spPr>
          <a:xfrm>
            <a:off x="6501527" y="5363051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18" name="Text 15"/>
          <p:cNvSpPr/>
          <p:nvPr/>
        </p:nvSpPr>
        <p:spPr>
          <a:xfrm>
            <a:off x="7096839" y="508623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XGBoost Classifier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096839" y="5429488"/>
            <a:ext cx="655820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powerful gradient-boosting algorithm that builds models sequentially, each correcting the errors of its predecessors.</a:t>
            </a:r>
            <a:endParaRPr lang="en-US" sz="1250" dirty="0"/>
          </a:p>
        </p:txBody>
      </p:sp>
      <p:sp>
        <p:nvSpPr>
          <p:cNvPr id="20" name="Shape 17"/>
          <p:cNvSpPr/>
          <p:nvPr/>
        </p:nvSpPr>
        <p:spPr>
          <a:xfrm>
            <a:off x="6280190" y="6277928"/>
            <a:ext cx="7556421" cy="1214557"/>
          </a:xfrm>
          <a:prstGeom prst="roundRect">
            <a:avLst>
              <a:gd name="adj" fmla="val 11766"/>
            </a:avLst>
          </a:prstGeom>
          <a:solidFill>
            <a:srgbClr val="FFFFFF"/>
          </a:solidFill>
          <a:ln w="22860">
            <a:solidFill>
              <a:srgbClr val="B4CCE3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6303050" y="6300788"/>
            <a:ext cx="635079" cy="1168837"/>
          </a:xfrm>
          <a:prstGeom prst="roundRect">
            <a:avLst>
              <a:gd name="adj" fmla="val 18182"/>
            </a:avLst>
          </a:prstGeom>
          <a:solidFill>
            <a:srgbClr val="CEE6FD"/>
          </a:solidFill>
          <a:ln/>
        </p:spPr>
      </p:sp>
      <p:sp>
        <p:nvSpPr>
          <p:cNvPr id="22" name="Text 19"/>
          <p:cNvSpPr/>
          <p:nvPr/>
        </p:nvSpPr>
        <p:spPr>
          <a:xfrm>
            <a:off x="6501527" y="6736318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1850" dirty="0"/>
          </a:p>
        </p:txBody>
      </p:sp>
      <p:sp>
        <p:nvSpPr>
          <p:cNvPr id="23" name="Text 20"/>
          <p:cNvSpPr/>
          <p:nvPr/>
        </p:nvSpPr>
        <p:spPr>
          <a:xfrm>
            <a:off x="7096839" y="6459498"/>
            <a:ext cx="228635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Artificial Neural Network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7096839" y="6802755"/>
            <a:ext cx="6558201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deep learning model built with TensorFlow/Keras, featuring Dense layers, Dropout regularisation, and EarlyStopping to prevent overfitting.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4740"/>
            <a:ext cx="7318534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Results &amp; Model Comparison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986677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Performance Metrics</a:t>
            </a:r>
            <a:endParaRPr lang="en-US" sz="2500" dirty="0"/>
          </a:p>
        </p:txBody>
      </p:sp>
      <p:sp>
        <p:nvSpPr>
          <p:cNvPr id="4" name="Text 2"/>
          <p:cNvSpPr/>
          <p:nvPr/>
        </p:nvSpPr>
        <p:spPr>
          <a:xfrm>
            <a:off x="793790" y="2606040"/>
            <a:ext cx="625852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evaluated models using accuracy and classification reports (Precision, Recall, F1-Score) for both classes to understand performance on churned and retained customers.</a:t>
            </a:r>
            <a:endParaRPr lang="en-US" sz="16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882866"/>
            <a:ext cx="5945505" cy="332946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85710" y="1986677"/>
            <a:ext cx="3232190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Insights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7585710" y="2606040"/>
            <a:ext cx="625852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Logistic Regression</a:t>
            </a:r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achieved the highest overall accuracy at 80.7%, though all models performed consistently in the 78-81% range.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585710" y="3834289"/>
            <a:ext cx="625852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F1-score for the minority class (Churn=1) was lower across all models, highlighting the inherent challenge in predicting customers who will leave.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85710" y="5062537"/>
            <a:ext cx="625852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similarity suggests the dataset's features provide comparable predictive power across different algorithmic approaches.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8047" y="622816"/>
            <a:ext cx="5570339" cy="565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Deployment &amp; Conclusion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78047" y="1459706"/>
            <a:ext cx="7560707" cy="1332071"/>
          </a:xfrm>
          <a:prstGeom prst="roundRect">
            <a:avLst>
              <a:gd name="adj" fmla="val 12226"/>
            </a:avLst>
          </a:prstGeom>
          <a:solidFill>
            <a:srgbClr val="CEE6FD"/>
          </a:solidFill>
          <a:ln/>
        </p:spPr>
      </p:sp>
      <p:sp>
        <p:nvSpPr>
          <p:cNvPr id="5" name="Text 2"/>
          <p:cNvSpPr/>
          <p:nvPr/>
        </p:nvSpPr>
        <p:spPr>
          <a:xfrm>
            <a:off x="6458903" y="1640562"/>
            <a:ext cx="2275523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Final Model Selection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458903" y="2031802"/>
            <a:ext cx="7198995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</a:t>
            </a:r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Random Forest Classifier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was chosen for deployment due to its robust performance and excellent generalisation capabilities.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278047" y="2972633"/>
            <a:ext cx="7560707" cy="1332071"/>
          </a:xfrm>
          <a:prstGeom prst="roundRect">
            <a:avLst>
              <a:gd name="adj" fmla="val 12226"/>
            </a:avLst>
          </a:prstGeom>
          <a:solidFill>
            <a:srgbClr val="CEE6FD"/>
          </a:solidFill>
          <a:ln/>
        </p:spPr>
      </p:sp>
      <p:sp>
        <p:nvSpPr>
          <p:cNvPr id="8" name="Text 5"/>
          <p:cNvSpPr/>
          <p:nvPr/>
        </p:nvSpPr>
        <p:spPr>
          <a:xfrm>
            <a:off x="6458903" y="3153489"/>
            <a:ext cx="2269927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Deployment Package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458903" y="3544729"/>
            <a:ext cx="7198995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Created a single .pkl file using joblib containing the trained model, StandardScaler, and feature columns — ready for production use.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278047" y="4576048"/>
            <a:ext cx="2714387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Outcomes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6278047" y="5186720"/>
            <a:ext cx="7560707" cy="1158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Successfully built and compared four machine learning models, creating a deployable asset (final_churn_model.pkl) capable of predicting customer churn with approximately 79% accuracy. This tool empowers businesses to identify at-risk customers and implement targeted retention strategies, ultimately reducing churn costs.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278047" y="6548438"/>
            <a:ext cx="7560707" cy="1058228"/>
          </a:xfrm>
          <a:prstGeom prst="roundRect">
            <a:avLst>
              <a:gd name="adj" fmla="val 15390"/>
            </a:avLst>
          </a:prstGeom>
          <a:solidFill>
            <a:srgbClr val="B5DAFC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903" y="6821805"/>
            <a:ext cx="226100" cy="18085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865858" y="6774418"/>
            <a:ext cx="6792039" cy="579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Next Steps:</a:t>
            </a:r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Integration with CRM systems, A/B testing of retention campaigns, and continuous model refinement based on new data.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2025-11-15T14:16:48Z</dcterms:created>
  <dcterms:modified xsi:type="dcterms:W3CDTF">2025-11-15T14:16:48Z</dcterms:modified>
</cp:coreProperties>
</file>